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5" r:id="rId3"/>
    <p:sldMasterId id="2147483686" r:id="rId4"/>
    <p:sldMasterId id="2147488639" r:id="rId5"/>
    <p:sldMasterId id="2147489135" r:id="rId6"/>
  </p:sldMasterIdLst>
  <p:notesMasterIdLst>
    <p:notesMasterId r:id="rId37"/>
  </p:notesMasterIdLst>
  <p:sldIdLst>
    <p:sldId id="256" r:id="rId7"/>
    <p:sldId id="257" r:id="rId8"/>
    <p:sldId id="387" r:id="rId9"/>
    <p:sldId id="389" r:id="rId10"/>
    <p:sldId id="390" r:id="rId11"/>
    <p:sldId id="391" r:id="rId12"/>
    <p:sldId id="413" r:id="rId13"/>
    <p:sldId id="411" r:id="rId14"/>
    <p:sldId id="412" r:id="rId15"/>
    <p:sldId id="388" r:id="rId16"/>
    <p:sldId id="393" r:id="rId17"/>
    <p:sldId id="394" r:id="rId18"/>
    <p:sldId id="410" r:id="rId19"/>
    <p:sldId id="311" r:id="rId20"/>
    <p:sldId id="399" r:id="rId21"/>
    <p:sldId id="405" r:id="rId22"/>
    <p:sldId id="418" r:id="rId23"/>
    <p:sldId id="421" r:id="rId24"/>
    <p:sldId id="419" r:id="rId25"/>
    <p:sldId id="423" r:id="rId26"/>
    <p:sldId id="401" r:id="rId27"/>
    <p:sldId id="396" r:id="rId28"/>
    <p:sldId id="400" r:id="rId29"/>
    <p:sldId id="398" r:id="rId30"/>
    <p:sldId id="402" r:id="rId31"/>
    <p:sldId id="422" r:id="rId32"/>
    <p:sldId id="415" r:id="rId33"/>
    <p:sldId id="416" r:id="rId34"/>
    <p:sldId id="417" r:id="rId35"/>
    <p:sldId id="397" r:id="rId3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3703">
          <p15:clr>
            <a:srgbClr val="A4A3A4"/>
          </p15:clr>
        </p15:guide>
        <p15:guide id="4" orient="horz" pos="572">
          <p15:clr>
            <a:srgbClr val="A4A3A4"/>
          </p15:clr>
        </p15:guide>
        <p15:guide id="5" pos="2889">
          <p15:clr>
            <a:srgbClr val="A4A3A4"/>
          </p15:clr>
        </p15:guide>
        <p15:guide id="6" pos="272">
          <p15:clr>
            <a:srgbClr val="A4A3A4"/>
          </p15:clr>
        </p15:guide>
        <p15:guide id="7" pos="5488">
          <p15:clr>
            <a:srgbClr val="A4A3A4"/>
          </p15:clr>
        </p15:guide>
        <p15:guide id="8" pos="3833">
          <p15:clr>
            <a:srgbClr val="A4A3A4"/>
          </p15:clr>
        </p15:guide>
        <p15:guide id="9" pos="4173">
          <p15:clr>
            <a:srgbClr val="A4A3A4"/>
          </p15:clr>
        </p15:guide>
        <p15:guide id="10" pos="15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FFCC"/>
    <a:srgbClr val="CCFFFF"/>
    <a:srgbClr val="0000FF"/>
    <a:srgbClr val="93968F"/>
    <a:srgbClr val="006600"/>
    <a:srgbClr val="CC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72542" autoAdjust="0"/>
  </p:normalViewPr>
  <p:slideViewPr>
    <p:cSldViewPr snapToGrid="0">
      <p:cViewPr varScale="1">
        <p:scale>
          <a:sx n="98" d="100"/>
          <a:sy n="98" d="100"/>
        </p:scale>
        <p:origin x="1214" y="67"/>
      </p:cViewPr>
      <p:guideLst>
        <p:guide orient="horz" pos="2163"/>
        <p:guide orient="horz" pos="347"/>
        <p:guide orient="horz" pos="3703"/>
        <p:guide orient="horz" pos="572"/>
        <p:guide pos="2889"/>
        <p:guide pos="272"/>
        <p:guide pos="5488"/>
        <p:guide pos="3833"/>
        <p:guide pos="4173"/>
        <p:guide pos="15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11FB087-42C0-4CA1-8978-C94C7665E0C6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AB9C04-1943-4A91-ABDC-AB8727608E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尊敬的各位评委，在座的各位老师，大家上午好！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今天我给大家带来的课程是材料固体力学，与大家分享的内容是“这就是应力”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F8F14E-5215-4B40-924A-D085910D1C2B}" type="slidenum">
              <a:rPr lang="zh-CN" altLang="en-US" smtClean="0">
                <a:latin typeface="Arial" charset="0"/>
              </a:rPr>
              <a:pPr/>
              <a:t>1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10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11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12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13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14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15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16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17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18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19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准备分</a:t>
            </a:r>
            <a:r>
              <a:rPr lang="en-US" altLang="zh-CN"/>
              <a:t>4</a:t>
            </a:r>
            <a:r>
              <a:rPr lang="zh-CN" altLang="en-US"/>
              <a:t>个部分给大家进述：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首先引入一些与生活相关的固体力学事物，它们一定会受到外力作用，第二部分我们将给出外力的定义。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有了外力，那么事物内部的相互作用会怎样？紧接着，我们将引入应力的概念及其它的定义。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最后将给出应力的知识框架及课程展望。</a:t>
            </a: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847428-0C6F-47E6-AE78-83EA1125BEC4}" type="slidenum">
              <a:rPr lang="zh-CN" altLang="en-US" smtClean="0">
                <a:latin typeface="Arial" charset="0"/>
              </a:rPr>
              <a:pPr/>
              <a:t>2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20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21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22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23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24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25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26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27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28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29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3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4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5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6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7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8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88B9EB-B144-43FE-A37A-60D7B7C61785}" type="slidenum">
              <a:rPr lang="zh-CN" altLang="en-US" smtClean="0">
                <a:latin typeface="Arial" charset="0"/>
              </a:rPr>
              <a:pPr/>
              <a:t>9</a:t>
            </a:fld>
            <a:endParaRPr lang="en-US" altLang="zh-CN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6B1FD-4946-4D7C-B59D-8B401F1DC0CF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11ABB-839D-4FC3-912D-D1284F47B3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13EEA-0876-4E20-B7A0-D3C891F90CF8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50623-DC9F-4C04-83B1-562187DE41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87D8B-3229-4B08-9973-22603568D90A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2CE9E-5646-4A51-A2F5-F51B8DF66F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6F492-DB1A-4774-A5D8-6767575B6AD9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09622-2387-432D-A6CE-71AFD957EE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7E10F-3CB8-4626-83FD-5CF857A41230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1B982-F846-49BE-9306-B06B0FBC3D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F569E-E1AA-4D3C-A9AC-0A6F97BA2374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38D7-0FA1-455C-B1DD-2441B2EB93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75F25-8CE1-4C44-80DB-729418BB0B39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7E306-3251-411E-81D5-56FEA8421D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D8A65-B7B6-4D2B-B1A0-ED700CDE4F0C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D87BB-5A70-43FD-B838-87BF6E609F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3732-0594-4B0C-8883-244116BAB19F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734C9-8466-4126-ABB6-6337DD1AA5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48ACA-DD88-4F7D-9412-F9E6FE62DE2A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927B1-F324-4BCB-B134-B53C17C16E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40ED-C5E6-494E-A08D-5213C22A31A4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D16E9-D3A0-4D81-8994-7294FE9B4B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442B0-B623-4820-A2DE-8F5123D6A4AC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61282-A610-4F39-AA36-C54B135EE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4E9F5-7280-4634-BD4D-7B32A3D51976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39CE6-587F-4265-A759-95B95AB494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166EE-9267-4B56-899B-571C4F8028E5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83D04-3046-4DAF-A949-F831D9ABCB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BCD17-46ED-4A5C-B3D4-DF0F974E1682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16427-F93F-49A3-A0AD-B55C95D506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E0C06-DAEC-4125-8EED-B0D5E854E707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CFF2B-26B7-45EC-99CD-6FE87FFCE8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92974-98A5-4AD6-A8BC-C50B1F389F8A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30311-A83E-42B2-BD89-62783586F7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8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941E6-ADCA-48BA-B41E-D5EC707EB1DB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E381A-59B6-42D0-91B6-1511B94041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BF602-68A3-4804-BEE0-F0BFFEAF0AAC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99B87-CD73-41D1-8E15-EF4068C947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0A538-15A6-4FD6-8D52-7F81E05067D6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AD397-8809-4058-9F25-781819A2C1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1E534-722B-4269-9038-EA7756F56B87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15238-D225-44F6-AF07-FDA8110E8B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CBE40-70D2-4936-AA72-4BED6BA28101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C1A51-5895-4EE1-9503-7B0FF93102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FEB16-0921-4B8F-8351-D63C9D700602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E69C5-82D2-4F73-A1EB-A855B589C5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0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DAF43-2260-4333-8A37-F4DF280B9764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3B6BD-CAA6-4DF6-BBCD-B1F4EE3E28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0901A-51C7-4B69-964E-9FD1B9509768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C302E-7C76-4D30-B7E8-66510BC42F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48D01-1C06-422A-BF0C-366321C6CE0D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76776-5F70-409A-A29B-14649897DB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1E33E-037B-4CE1-B6E5-EDF7996CB15C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103D7-9864-4222-8769-989821C38A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04315-64C1-47A4-BC78-4C93933D309C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C864-219B-48F5-AE5D-903C00C1FE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896E8-12B3-4E07-837B-708A6BDAB539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EF578-1A1F-4684-9222-EA49FB8F39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50406-9302-4A83-A668-FE3EF04CF57F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DB947-2F4A-45CF-9124-BD557A43F8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A34C-E733-4DA9-831A-007934AFF009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B3F38-26DB-43B2-84D4-FCC80464AF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C0525-EB87-4C9A-A153-7406913EEF2A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C6E85-5EFC-4D72-9EE8-2FEAA1DD5E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7486-AE49-43F6-A5CB-6DFF7DBE2262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62FAC-4762-4FB4-9A67-671708A73C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238E2-8949-4DD0-B935-E2865AADDB92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ADF6F-C5A9-4FCD-B31F-AD7679DBCA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B96B5-9C6C-4093-ACFC-06CCAE787C9B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96417-4960-46C4-A7A0-C3A0B5E11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992C4-082C-4A9A-A79B-5B1261F5F540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17EC-1BBE-4E78-8B4E-8F3EC7200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A513D-70C0-4167-B88C-A3C555992ED8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F5C2C-32F9-4D36-812B-5FAE065412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04F18-6BBB-4586-88B5-05B3F1F2DCC7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9AD12-8F23-49FA-90FC-49688F923F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114C-CB88-4BA7-959B-724165E54263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6C36C-CAAF-4E21-AA67-958FAA9FB2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1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711FF24-E9E9-460A-AA04-F0CB194D14D1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1"/>
            <a:ext cx="2057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B7AF7E3-1262-4CB5-AB23-8F73DE8C1B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23" r:id="rId1"/>
    <p:sldLayoutId id="2147491924" r:id="rId2"/>
    <p:sldLayoutId id="2147491925" r:id="rId3"/>
    <p:sldLayoutId id="2147491926" r:id="rId4"/>
    <p:sldLayoutId id="2147491927" r:id="rId5"/>
    <p:sldLayoutId id="2147491928" r:id="rId6"/>
    <p:sldLayoutId id="2147491929" r:id="rId7"/>
    <p:sldLayoutId id="2147491930" r:id="rId8"/>
    <p:sldLayoutId id="2147491931" r:id="rId9"/>
    <p:sldLayoutId id="2147491932" r:id="rId10"/>
    <p:sldLayoutId id="2147491933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/>
        </p:nvPicPr>
        <p:blipFill>
          <a:blip r:embed="rId13" cstate="print"/>
          <a:srcRect l="11958" t="11958" r="11958" b="11958"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矩形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56" r:id="rId1"/>
    <p:sldLayoutId id="2147491957" r:id="rId2"/>
    <p:sldLayoutId id="2147491958" r:id="rId3"/>
    <p:sldLayoutId id="2147491959" r:id="rId4"/>
    <p:sldLayoutId id="2147491960" r:id="rId5"/>
    <p:sldLayoutId id="2147491961" r:id="rId6"/>
    <p:sldLayoutId id="2147491962" r:id="rId7"/>
    <p:sldLayoutId id="2147491963" r:id="rId8"/>
    <p:sldLayoutId id="2147491964" r:id="rId9"/>
    <p:sldLayoutId id="2147491965" r:id="rId10"/>
    <p:sldLayoutId id="214749196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/>
        </p:nvPicPr>
        <p:blipFill>
          <a:blip r:embed="rId13" cstate="print"/>
          <a:srcRect l="11958" t="11958" r="11958" b="11958"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矩形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10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67" r:id="rId1"/>
    <p:sldLayoutId id="2147491968" r:id="rId2"/>
    <p:sldLayoutId id="2147491969" r:id="rId3"/>
    <p:sldLayoutId id="2147491970" r:id="rId4"/>
    <p:sldLayoutId id="2147491971" r:id="rId5"/>
    <p:sldLayoutId id="2147491972" r:id="rId6"/>
    <p:sldLayoutId id="2147491973" r:id="rId7"/>
    <p:sldLayoutId id="2147491974" r:id="rId8"/>
    <p:sldLayoutId id="2147491975" r:id="rId9"/>
    <p:sldLayoutId id="2147491976" r:id="rId10"/>
    <p:sldLayoutId id="214749197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4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81A8910-94D5-48D3-8991-F943756E4719}" type="datetimeFigureOut">
              <a:rPr lang="zh-CN" altLang="en-US"/>
              <a:pPr>
                <a:defRPr/>
              </a:pPr>
              <a:t>2022/9/4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4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4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30E5CE1-C6A6-4002-AB60-C4ADD0E406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34" r:id="rId1"/>
    <p:sldLayoutId id="2147491935" r:id="rId2"/>
    <p:sldLayoutId id="2147491936" r:id="rId3"/>
    <p:sldLayoutId id="2147491937" r:id="rId4"/>
    <p:sldLayoutId id="2147491938" r:id="rId5"/>
    <p:sldLayoutId id="2147491939" r:id="rId6"/>
    <p:sldLayoutId id="2147491940" r:id="rId7"/>
    <p:sldLayoutId id="2147491941" r:id="rId8"/>
    <p:sldLayoutId id="2147491942" r:id="rId9"/>
    <p:sldLayoutId id="2147491943" r:id="rId10"/>
    <p:sldLayoutId id="21474919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9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14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4"/>
            <a:ext cx="75438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9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052586B-CF5E-4BFF-91EE-6771735DAE69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7" y="6459539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9"/>
            <a:ext cx="984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C596E41-3792-44E3-92D4-8F06BE7583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8" r:id="rId1"/>
    <p:sldLayoutId id="2147491979" r:id="rId2"/>
    <p:sldLayoutId id="2147491980" r:id="rId3"/>
    <p:sldLayoutId id="2147491981" r:id="rId4"/>
    <p:sldLayoutId id="2147491982" r:id="rId5"/>
    <p:sldLayoutId id="2147491983" r:id="rId6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EB162BD-61F3-46BE-9A0C-5DC6F4D1E915}" type="datetimeFigureOut">
              <a:rPr lang="zh-CN" altLang="en-US"/>
              <a:pPr>
                <a:defRPr/>
              </a:pPr>
              <a:t>2022/9/4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49C4641-7772-43E9-AA39-40C46FAE8C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45" r:id="rId1"/>
    <p:sldLayoutId id="2147491946" r:id="rId2"/>
    <p:sldLayoutId id="2147491947" r:id="rId3"/>
    <p:sldLayoutId id="2147491948" r:id="rId4"/>
    <p:sldLayoutId id="2147491949" r:id="rId5"/>
    <p:sldLayoutId id="2147491950" r:id="rId6"/>
    <p:sldLayoutId id="2147491951" r:id="rId7"/>
    <p:sldLayoutId id="2147491952" r:id="rId8"/>
    <p:sldLayoutId id="2147491953" r:id="rId9"/>
    <p:sldLayoutId id="2147491954" r:id="rId10"/>
    <p:sldLayoutId id="21474919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Relationship Id="rId5" Type="http://schemas.openxmlformats.org/officeDocument/2006/relationships/hyperlink" Target="https://www.anaconda.com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www.anaconda.com/products/individu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Relationship Id="rId6" Type="http://schemas.openxmlformats.org/officeDocument/2006/relationships/hyperlink" Target="https://competition.huaweicloud.com/home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cpipc.chinadegrees.cn/cw/hp/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inde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tianchi.aliyun.com/hom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ontents.html" TargetMode="External"/><Relationship Id="rId2" Type="http://schemas.openxmlformats.org/officeDocument/2006/relationships/hyperlink" Target="https://www.scipy.org/getting-started.html" TargetMode="Externa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s://scikit-learn.org/stable/document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矩形 5"/>
          <p:cNvSpPr>
            <a:spLocks noChangeArrowheads="1"/>
          </p:cNvSpPr>
          <p:nvPr/>
        </p:nvSpPr>
        <p:spPr bwMode="auto">
          <a:xfrm>
            <a:off x="1652588" y="1630078"/>
            <a:ext cx="7491412" cy="237648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6868" name="文本框 6"/>
          <p:cNvSpPr txBox="1">
            <a:spLocks noChangeArrowheads="1"/>
          </p:cNvSpPr>
          <p:nvPr/>
        </p:nvSpPr>
        <p:spPr bwMode="auto">
          <a:xfrm>
            <a:off x="1725615" y="1858963"/>
            <a:ext cx="74183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数据分析概述</a:t>
            </a:r>
          </a:p>
        </p:txBody>
      </p:sp>
      <p:sp>
        <p:nvSpPr>
          <p:cNvPr id="36869" name="文本框 32"/>
          <p:cNvSpPr txBox="1">
            <a:spLocks noChangeArrowheads="1"/>
          </p:cNvSpPr>
          <p:nvPr/>
        </p:nvSpPr>
        <p:spPr bwMode="auto">
          <a:xfrm>
            <a:off x="1951040" y="2962276"/>
            <a:ext cx="70897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latin typeface="Lucida Console" pitchFamily="49" charset="0"/>
                <a:ea typeface="微软雅黑" pitchFamily="34" charset="-122"/>
                <a:cs typeface="Times New Roman" pitchFamily="18" charset="0"/>
                <a:sym typeface="Arial" charset="0"/>
              </a:rPr>
              <a:t>Introduction</a:t>
            </a:r>
            <a:endParaRPr lang="en-US" altLang="zh-CN" sz="4000" b="1" i="1" dirty="0">
              <a:solidFill>
                <a:schemeClr val="bg1"/>
              </a:solidFill>
              <a:latin typeface="Lucida Console" pitchFamily="49" charset="0"/>
              <a:ea typeface="微软雅黑" pitchFamily="34" charset="-122"/>
              <a:cs typeface="Times New Roman" pitchFamily="18" charset="0"/>
              <a:sym typeface="Arial" charset="0"/>
            </a:endParaRPr>
          </a:p>
        </p:txBody>
      </p:sp>
      <p:cxnSp>
        <p:nvCxnSpPr>
          <p:cNvPr id="36870" name="直接连接符 16"/>
          <p:cNvCxnSpPr>
            <a:cxnSpLocks noChangeShapeType="1"/>
          </p:cNvCxnSpPr>
          <p:nvPr/>
        </p:nvCxnSpPr>
        <p:spPr bwMode="auto">
          <a:xfrm flipH="1">
            <a:off x="1589088" y="2817814"/>
            <a:ext cx="7554912" cy="6351"/>
          </a:xfrm>
          <a:prstGeom prst="line">
            <a:avLst/>
          </a:prstGeom>
          <a:noFill/>
          <a:ln w="3175" algn="ctr">
            <a:solidFill>
              <a:schemeClr val="bg1"/>
            </a:solidFill>
            <a:prstDash val="sysDash"/>
            <a:round/>
            <a:headEnd/>
            <a:tailEnd/>
          </a:ln>
        </p:spPr>
      </p:cxnSp>
      <p:sp>
        <p:nvSpPr>
          <p:cNvPr id="36871" name="Text Box 11"/>
          <p:cNvSpPr txBox="1">
            <a:spLocks noChangeArrowheads="1"/>
          </p:cNvSpPr>
          <p:nvPr/>
        </p:nvSpPr>
        <p:spPr bwMode="auto">
          <a:xfrm>
            <a:off x="6034121" y="4668839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CC0000"/>
                </a:solidFill>
                <a:ea typeface="微软雅黑" pitchFamily="34" charset="-122"/>
              </a:rPr>
              <a:t>信息科学与工程学院</a:t>
            </a:r>
          </a:p>
        </p:txBody>
      </p:sp>
      <p:pic>
        <p:nvPicPr>
          <p:cNvPr id="116738" name="Picture 2" descr="https://img1.doubanio.com/view/subject/l/public/s284914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7412"/>
            <a:ext cx="1846101" cy="237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408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数据分析：采用适当的方法对收集来的大量数据进行分析，提取有用信息和形成结论的过程。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u="sng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统计分析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：根据分析目的，采用对比分析、分组分析、交叉分析和回归分析等分析方法，对收集来的数据进行处理与分析，提取有价值的信息，发挥数据的作用，得到一个特征统计量结果的过程。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2000" u="sng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机器学习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：从大量的、不完全的、有噪声的、模糊的、随机的实际应用数据中，通过应用聚类、分类、回归和关联规则等技术，挖掘潜在价值的过程。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10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概述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典型的数据分析流程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11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概述</a:t>
            </a:r>
          </a:p>
        </p:txBody>
      </p:sp>
      <p:graphicFrame>
        <p:nvGraphicFramePr>
          <p:cNvPr id="91139" name="内容占位符 4"/>
          <p:cNvGraphicFramePr>
            <a:graphicFrameLocks noGrp="1" noChangeAspect="1"/>
          </p:cNvGraphicFramePr>
          <p:nvPr/>
        </p:nvGraphicFramePr>
        <p:xfrm>
          <a:off x="153097" y="2187773"/>
          <a:ext cx="8815053" cy="322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9" name="Visio" r:id="rId3" imgW="9642322" imgH="3632423" progId="">
                  <p:embed/>
                </p:oleObj>
              </mc:Choice>
              <mc:Fallback>
                <p:oleObj name="Visio" r:id="rId3" imgW="9642322" imgH="3632423" progId="">
                  <p:embed/>
                  <p:pic>
                    <p:nvPicPr>
                      <p:cNvPr id="0" name="内容占位符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97" y="2187773"/>
                        <a:ext cx="8815053" cy="32203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主流的数据分析语言：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Python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，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R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，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MATLAB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12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graphicFrame>
        <p:nvGraphicFramePr>
          <p:cNvPr id="9" name="内容占位符 7"/>
          <p:cNvGraphicFramePr>
            <a:graphicFrameLocks/>
          </p:cNvGraphicFramePr>
          <p:nvPr/>
        </p:nvGraphicFramePr>
        <p:xfrm>
          <a:off x="492810" y="1888099"/>
          <a:ext cx="8214961" cy="48246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92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430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R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Python</a:t>
                      </a:r>
                      <a:endParaRPr lang="zh-CN" sz="1800" kern="10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MATLAB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569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学习难度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入门难度低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入门难度一般</a:t>
                      </a:r>
                      <a:endParaRPr lang="zh-CN" sz="1800" kern="10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入门难度一般</a:t>
                      </a:r>
                      <a:endParaRPr lang="zh-CN" sz="1800" kern="10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6199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使用场景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数据分析，数据挖掘，机器学习，数据可视化等。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数据分析，机器学习，矩阵运算，科学数据可视化，数字图像处理，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Web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应用，网络爬虫，系统运维等。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矩阵计算，数值分析，数据可视化，机器学习，符号计算，数字图像处理，数字信号处理，仿真模拟等。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715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第三方支持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拥有大量的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Packages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，能够调用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C++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Fortran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Java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等其他程序语言。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拥有大量的第三方库，能够简便地调用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C++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Fortran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Java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等其他程序语言。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拥有大量专业的工具箱，在新版本中加入了对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C++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，</a:t>
                      </a:r>
                      <a:r>
                        <a:rPr lang="en-US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Java</a:t>
                      </a: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的支持。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9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流行领域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工业界≈学术界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工业界＞学术界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工业界≤学术界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39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软件成本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开源免费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开源免费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 Light" pitchFamily="34" charset="-122"/>
                          <a:ea typeface="微软雅黑 Light" pitchFamily="34" charset="-122"/>
                        </a:rPr>
                        <a:t>商业收费</a:t>
                      </a:r>
                      <a:endParaRPr lang="zh-CN" sz="1800" kern="100" dirty="0">
                        <a:effectLst/>
                        <a:latin typeface="微软雅黑 Light" pitchFamily="34" charset="-122"/>
                        <a:ea typeface="微软雅黑 Light" pitchFamily="34" charset="-122"/>
                        <a:cs typeface="Times New Roman" pitchFamily="18" charset="0"/>
                      </a:endParaRP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Python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设计哲学：“优雅”、“明确”、“简单”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简单易学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免费开源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丰富的库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可嵌入性、可扩展性（胶水语言）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13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pic>
        <p:nvPicPr>
          <p:cNvPr id="94210" name="Picture 2" descr="https://gss1.bdstatic.com/-vo3dSag_xI4khGkpoWK1HF6hhy/baike/w%3D268/sign=e2a135117d1ed21b79c929e3956fddae/faedab64034f78f092033e1079310a55b2191cc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7049" y="4060699"/>
            <a:ext cx="4186747" cy="22493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14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16" name="文本框 14"/>
          <p:cNvSpPr txBox="1">
            <a:spLocks noChangeArrowheads="1"/>
          </p:cNvSpPr>
          <p:nvPr/>
        </p:nvSpPr>
        <p:spPr bwMode="auto">
          <a:xfrm>
            <a:off x="3284540" y="274640"/>
            <a:ext cx="5487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24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TIOBE Index</a:t>
            </a:r>
            <a:endParaRPr lang="zh-CN" altLang="en-US" sz="24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125" y="877070"/>
            <a:ext cx="7971415" cy="58746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15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16" name="文本框 14"/>
          <p:cNvSpPr txBox="1">
            <a:spLocks noChangeArrowheads="1"/>
          </p:cNvSpPr>
          <p:nvPr/>
        </p:nvSpPr>
        <p:spPr bwMode="auto">
          <a:xfrm>
            <a:off x="3284540" y="274640"/>
            <a:ext cx="5487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24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PYPL Index</a:t>
            </a:r>
            <a:endParaRPr lang="zh-CN" altLang="en-US" sz="24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7714" y="890964"/>
            <a:ext cx="6267786" cy="58809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16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16" name="文本框 14"/>
          <p:cNvSpPr txBox="1">
            <a:spLocks noChangeArrowheads="1"/>
          </p:cNvSpPr>
          <p:nvPr/>
        </p:nvSpPr>
        <p:spPr bwMode="auto">
          <a:xfrm>
            <a:off x="3284540" y="274640"/>
            <a:ext cx="5487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24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IEEE Spectrum ranking</a:t>
            </a:r>
            <a:endParaRPr lang="zh-CN" altLang="en-US" sz="24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039" y="868456"/>
            <a:ext cx="4821448" cy="58666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681" y="1528672"/>
            <a:ext cx="2924175" cy="133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Anaconda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The World's Most Popular Python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Data Science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Platform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Quickly download 1,500+ Python/R data science packages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Develop and train machine learning and deep learning models with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scikit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-learn, and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TensorFlow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Analyze data with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NumPy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, pandas, and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Numba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Visualize results with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Matplotlib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, and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Holoviews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17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开发平台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088" y="974462"/>
            <a:ext cx="1714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1730" name="AutoShape 2" descr="Open source logo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2274" name="Picture 2" descr="C:\Users\Administrator\Desktop\open-source-logos2x_680db6b6f11f9cc710dd7defae241c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1812" y="4116616"/>
            <a:ext cx="4042166" cy="26338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2969112" y="1363353"/>
            <a:ext cx="5411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5"/>
              </a:rPr>
              <a:t>https://www.anaconda.com/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Anaconda 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18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开发平台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1575" y="1925620"/>
            <a:ext cx="5845475" cy="47763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501153" y="1406127"/>
            <a:ext cx="611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hlinkClick r:id="rId4"/>
              </a:rPr>
              <a:t>https://www.anaconda.com/products/individual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Anaconda 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安装包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—“next”—“I agree”—“All Users(requires admin privileges)”—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选择安装路径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—“Install”—“finish”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19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开发平台</a:t>
            </a:r>
          </a:p>
        </p:txBody>
      </p:sp>
      <p:pic>
        <p:nvPicPr>
          <p:cNvPr id="183298" name="Picture 2" descr="C:\Users\Administrator\Desktop\QQ截图2021030220243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494" y="2889214"/>
            <a:ext cx="8200761" cy="344414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46"/>
          <p:cNvGrpSpPr>
            <a:grpSpLocks/>
          </p:cNvGrpSpPr>
          <p:nvPr/>
        </p:nvGrpSpPr>
        <p:grpSpPr bwMode="auto">
          <a:xfrm>
            <a:off x="2" y="284165"/>
            <a:ext cx="1692275" cy="530225"/>
            <a:chOff x="0" y="0"/>
            <a:chExt cx="1692275" cy="529772"/>
          </a:xfrm>
        </p:grpSpPr>
        <p:sp>
          <p:nvSpPr>
            <p:cNvPr id="37892" name="矩形 16"/>
            <p:cNvSpPr>
              <a:spLocks noChangeArrowheads="1"/>
            </p:cNvSpPr>
            <p:nvPr/>
          </p:nvSpPr>
          <p:spPr bwMode="auto">
            <a:xfrm>
              <a:off x="0" y="0"/>
              <a:ext cx="1511300" cy="52977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zh-CN" altLang="en-US" sz="2400" b="1">
                  <a:solidFill>
                    <a:schemeClr val="bg1"/>
                  </a:solidFill>
                  <a:ea typeface="微软雅黑" pitchFamily="34" charset="-122"/>
                  <a:sym typeface="Arial" charset="0"/>
                </a:rPr>
                <a:t>目录</a:t>
              </a:r>
            </a:p>
          </p:txBody>
        </p:sp>
        <p:sp>
          <p:nvSpPr>
            <p:cNvPr id="37893" name="矩形 17"/>
            <p:cNvSpPr>
              <a:spLocks noChangeArrowheads="1"/>
            </p:cNvSpPr>
            <p:nvPr/>
          </p:nvSpPr>
          <p:spPr bwMode="auto">
            <a:xfrm>
              <a:off x="1577975" y="0"/>
              <a:ext cx="114300" cy="52977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sz="2400" b="1">
                <a:solidFill>
                  <a:schemeClr val="bg1"/>
                </a:solidFill>
                <a:ea typeface="微软雅黑" pitchFamily="34" charset="-122"/>
                <a:sym typeface="Arial" charset="0"/>
              </a:endParaRPr>
            </a:p>
          </p:txBody>
        </p:sp>
      </p:grpSp>
      <p:sp>
        <p:nvSpPr>
          <p:cNvPr id="37891" name="矩形 19"/>
          <p:cNvSpPr>
            <a:spLocks noChangeArrowheads="1"/>
          </p:cNvSpPr>
          <p:nvPr/>
        </p:nvSpPr>
        <p:spPr bwMode="auto">
          <a:xfrm>
            <a:off x="1397000" y="1439864"/>
            <a:ext cx="7315200" cy="404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应用</a:t>
            </a:r>
            <a:endParaRPr lang="en-US" altLang="zh-CN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概述</a:t>
            </a:r>
            <a:endParaRPr lang="en-US" altLang="zh-CN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工具</a:t>
            </a:r>
            <a:endParaRPr lang="en-US" altLang="zh-CN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竞赛</a:t>
            </a:r>
            <a:endParaRPr lang="en-US" altLang="zh-CN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endParaRPr lang="zh-CN" altLang="en-US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  <a:p>
            <a:pPr indent="446088" eaLnBrk="1" hangingPunct="1">
              <a:lnSpc>
                <a:spcPct val="130000"/>
              </a:lnSpc>
              <a:buFont typeface="Wingdings" pitchFamily="2" charset="2"/>
              <a:buChar char="l"/>
            </a:pPr>
            <a:endParaRPr lang="en-US" sz="2800" b="1" dirty="0">
              <a:solidFill>
                <a:srgbClr val="C00000"/>
              </a:solidFill>
              <a:ea typeface="微软雅黑" pitchFamily="34" charset="-122"/>
              <a:sym typeface="Arial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08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Spyder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Spyder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, the Scientific Python Development Environment, is a free integrated development environment (IDE) that is included with Anaconda. It includes editing, interactive testing, debugging, and introspection features.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20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298" y="3506991"/>
            <a:ext cx="5959740" cy="297987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SciPy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3"/>
              </a:rPr>
              <a:t>https://www.scipy.org/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(pronounced “Sigh Pie”) is a Python-based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ecosystem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of open-source software for mathematics, science, and engineering. In particular, these are some of the core packages: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The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library, a collection of numerical algorithms and domain-specific toolboxes, including signal processing, optimization, statistics and much more.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21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3604" y="4246360"/>
            <a:ext cx="7094537" cy="183832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5829" y="989298"/>
            <a:ext cx="1890274" cy="59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Numpy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3"/>
              </a:rPr>
              <a:t>http://www.numpy.org/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NumPy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is the fundamental package for scientific computing with Python. 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 powerful N-dimensional array object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维数组对象）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sophisticated (broadcasting) functions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（广播功能）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useful linear algebra, Fourier transform, and random number capabilities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（线性代数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、傅里叶变换、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随机数）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22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9962" y="4704694"/>
            <a:ext cx="3025842" cy="1318601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Matplotlib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3"/>
              </a:rPr>
              <a:t>https://matplotlib.org/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Matplotlib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 is a Python 2D plotting library. 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You can generate plots, histograms, power spectra, bar charts, scatter plots, etc., with just a few lines of code. 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23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0265" y="5529804"/>
            <a:ext cx="2523775" cy="118639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279" y="3054514"/>
            <a:ext cx="3764166" cy="364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20567" y="3070371"/>
            <a:ext cx="3757612" cy="238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393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Pandas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3"/>
              </a:rPr>
              <a:t>http://pandas.pydata.org/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Pandas is an open source library providing high-performance, easy-to-use data structures and data analysis tools for the Python programming language.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 fast and efficient 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DataFrame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 object for data manipulation with integrated indexing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（数据框对象）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Tools for reading and writing data between in-memory data structures and different formats: CSV, text files, and Excel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（数据读写）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Time series-functionality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（时间序列分析）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24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2551" y="5209565"/>
            <a:ext cx="2901273" cy="1168386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Scikit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-learn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  <a:hlinkClick r:id="rId3"/>
              </a:rPr>
              <a:t>https://scikit-learn.org/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scikit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-learn: Machine Learning in Python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Simple and efficient tools for data mining and data analysis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Accessible to everybody, and reusable in various contexts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Built on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NumPy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SciPy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, and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matplotlib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Open source, commercially usable - BSD license</a:t>
            </a: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25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工具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4875259" y="348342"/>
            <a:ext cx="4251963" cy="4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78" tIns="52139" rIns="104278" bIns="52139">
            <a:spAutoFit/>
          </a:bodyPr>
          <a:lstStyle/>
          <a:p>
            <a:pPr algn="r" eaLnBrk="1" hangingPunct="1"/>
            <a:r>
              <a:rPr lang="zh-CN" altLang="en-US" sz="2300" b="1" dirty="0">
                <a:solidFill>
                  <a:srgbClr val="C00000"/>
                </a:solidFill>
                <a:ea typeface="微软雅黑" pitchFamily="34" charset="-122"/>
                <a:sym typeface="Arial" charset="0"/>
              </a:rPr>
              <a:t>核心软件包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5091" y="3268496"/>
            <a:ext cx="1704510" cy="49069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6836" y="3876586"/>
            <a:ext cx="6745944" cy="262488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数据分析竞赛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26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竞赛</a:t>
            </a:r>
          </a:p>
        </p:txBody>
      </p:sp>
      <p:sp>
        <p:nvSpPr>
          <p:cNvPr id="9" name="矩形 8"/>
          <p:cNvSpPr/>
          <p:nvPr/>
        </p:nvSpPr>
        <p:spPr>
          <a:xfrm>
            <a:off x="3127075" y="142938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https://www.kaggle.com/</a:t>
            </a:r>
            <a:endParaRPr lang="zh-CN" alt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347" y="2109561"/>
            <a:ext cx="8021782" cy="4285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数据分析竞赛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27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竞赛</a:t>
            </a: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2067" y="1840864"/>
            <a:ext cx="5887752" cy="218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3054826" y="1401679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https://cpipc.chinadegrees.cn/cw/hp/4</a:t>
            </a:r>
            <a:endParaRPr lang="zh-CN" altLang="en-US" dirty="0"/>
          </a:p>
        </p:txBody>
      </p:sp>
      <p:pic>
        <p:nvPicPr>
          <p:cNvPr id="1771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14509" y="4353448"/>
            <a:ext cx="6761451" cy="232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179838" y="3937057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https://competition.huaweicloud.com/home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数据分析竞赛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28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竞赛</a:t>
            </a:r>
          </a:p>
        </p:txBody>
      </p:sp>
      <p:sp>
        <p:nvSpPr>
          <p:cNvPr id="9" name="矩形 8"/>
          <p:cNvSpPr/>
          <p:nvPr/>
        </p:nvSpPr>
        <p:spPr>
          <a:xfrm>
            <a:off x="3127075" y="1429389"/>
            <a:ext cx="427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https://aistudio.baidu.com/aistudio/index</a:t>
            </a:r>
            <a:endParaRPr lang="zh-CN" altLang="en-US" dirty="0"/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088" y="2009675"/>
            <a:ext cx="7933459" cy="45456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数据分析竞赛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29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竞赛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054" y="1986037"/>
            <a:ext cx="7869383" cy="46225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9" name="矩形 8"/>
          <p:cNvSpPr/>
          <p:nvPr/>
        </p:nvSpPr>
        <p:spPr>
          <a:xfrm>
            <a:off x="2933107" y="140168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https://tianchi.aliyun.com/home/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交通疏导：高德、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Baidu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地图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收集手机用户的位置及车辆运动等数据，显示当前交通状况，预测分析通行时间并给予用户建议。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3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8276" y="2603722"/>
            <a:ext cx="3583801" cy="408093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6"/>
          <p:cNvGrpSpPr>
            <a:grpSpLocks/>
          </p:cNvGrpSpPr>
          <p:nvPr/>
        </p:nvGrpSpPr>
        <p:grpSpPr bwMode="auto">
          <a:xfrm>
            <a:off x="3" y="284166"/>
            <a:ext cx="1692275" cy="530225"/>
            <a:chOff x="0" y="0"/>
            <a:chExt cx="1692275" cy="529772"/>
          </a:xfrm>
          <a:solidFill>
            <a:srgbClr val="C00000"/>
          </a:solidFill>
        </p:grpSpPr>
        <p:sp>
          <p:nvSpPr>
            <p:cNvPr id="87057" name="矩形 16"/>
            <p:cNvSpPr>
              <a:spLocks noChangeArrowheads="1"/>
            </p:cNvSpPr>
            <p:nvPr/>
          </p:nvSpPr>
          <p:spPr bwMode="auto">
            <a:xfrm>
              <a:off x="0" y="0"/>
              <a:ext cx="1511300" cy="529772"/>
            </a:xfrm>
            <a:prstGeom prst="rect">
              <a:avLst/>
            </a:prstGeom>
            <a:grpFill/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小结</a:t>
              </a:r>
            </a:p>
          </p:txBody>
        </p:sp>
        <p:sp>
          <p:nvSpPr>
            <p:cNvPr id="87058" name="矩形 17"/>
            <p:cNvSpPr>
              <a:spLocks noChangeArrowheads="1"/>
            </p:cNvSpPr>
            <p:nvPr/>
          </p:nvSpPr>
          <p:spPr bwMode="auto">
            <a:xfrm>
              <a:off x="1577975" y="0"/>
              <a:ext cx="114300" cy="529772"/>
            </a:xfrm>
            <a:prstGeom prst="rect">
              <a:avLst/>
            </a:prstGeom>
            <a:grpFill/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sp>
        <p:nvSpPr>
          <p:cNvPr id="57347" name="Rectangle 8"/>
          <p:cNvSpPr>
            <a:spLocks noChangeArrowheads="1"/>
          </p:cNvSpPr>
          <p:nvPr/>
        </p:nvSpPr>
        <p:spPr bwMode="auto">
          <a:xfrm>
            <a:off x="2" y="0"/>
            <a:ext cx="184712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5" rIns="91431" bIns="45715" anchor="ctr">
            <a:spAutoFit/>
          </a:bodyPr>
          <a:lstStyle/>
          <a:p>
            <a:pPr eaLnBrk="1" hangingPunct="1"/>
            <a:endParaRPr lang="zh-CN" altLang="en-US"/>
          </a:p>
        </p:txBody>
      </p:sp>
      <p:cxnSp>
        <p:nvCxnSpPr>
          <p:cNvPr id="57348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57351" name="矩形 6"/>
          <p:cNvSpPr>
            <a:spLocks noChangeArrowheads="1"/>
          </p:cNvSpPr>
          <p:nvPr/>
        </p:nvSpPr>
        <p:spPr bwMode="auto">
          <a:xfrm>
            <a:off x="8610600" y="6043615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91431" tIns="45715" rIns="91431" bIns="45715" anchor="ctr"/>
          <a:lstStyle/>
          <a:p>
            <a:pPr algn="ctr" eaLnBrk="1" hangingPunct="1"/>
            <a:fld id="{87F45A92-0E95-43DB-BE32-526ED5B93D3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30</a:t>
            </a:fld>
            <a:endParaRPr lang="zh-CN" altLang="en-US" sz="2400" b="1" dirty="0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10" name="矩形 14"/>
          <p:cNvSpPr>
            <a:spLocks noChangeArrowheads="1"/>
          </p:cNvSpPr>
          <p:nvPr/>
        </p:nvSpPr>
        <p:spPr bwMode="auto">
          <a:xfrm>
            <a:off x="905407" y="1274580"/>
            <a:ext cx="7768810" cy="18651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微软雅黑 Light" pitchFamily="34" charset="-122"/>
                <a:ea typeface="微软雅黑 Light" pitchFamily="34" charset="-122"/>
              </a:rPr>
              <a:t>学习官方文档：</a:t>
            </a:r>
            <a:endParaRPr lang="en-US" altLang="zh-CN" sz="2400" b="1" dirty="0">
              <a:latin typeface="微软雅黑 Light" pitchFamily="34" charset="-122"/>
              <a:ea typeface="微软雅黑 Light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 Light" pitchFamily="34" charset="-122"/>
                <a:ea typeface="微软雅黑 Light" pitchFamily="34" charset="-122"/>
                <a:hlinkClick r:id="rId2"/>
              </a:rPr>
              <a:t>https://www.scipy.org/getting-started.html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微软雅黑 Light" pitchFamily="34" charset="-122"/>
                <a:ea typeface="微软雅黑 Light" pitchFamily="34" charset="-122"/>
                <a:hlinkClick r:id="rId3"/>
              </a:rPr>
              <a:t>https://matplotlib.org/contents.html</a:t>
            </a:r>
            <a:endParaRPr lang="en-US" altLang="zh-CN" sz="2400" dirty="0">
              <a:solidFill>
                <a:srgbClr val="0000FF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 Light" pitchFamily="34" charset="-122"/>
                <a:ea typeface="微软雅黑 Light" pitchFamily="34" charset="-122"/>
                <a:hlinkClick r:id="rId4"/>
              </a:rPr>
              <a:t>https://scikit-learn.org/stable/documentation.html</a:t>
            </a:r>
            <a:endParaRPr lang="en-US" altLang="zh-CN" sz="2400" b="1" dirty="0">
              <a:solidFill>
                <a:srgbClr val="0000FF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9" name="Picture 2" descr="https://img1.doubanio.com/view/subject/l/public/s28491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7586" y="3294844"/>
            <a:ext cx="2489439" cy="32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4" descr="https://gimg2.baidu.com/image_search/src=http%3A%2F%2Fimgconvert.csdnimg.cn%2FaHR0cHM6Ly9tbWJpei5xcGljLmNuL21tYml6X3BuZy9yaWFmdUJYdU4yaHBOTW1OVzlZc1NjRHV4a1dvbUtpY09sNGliT21YM3IydjcxbnNFaGlhRmVvUDJLZ2hCZk41NU1PckZ0T0xGVTBPQXpXRmljWWEyaFNLU1lRLzY0MA&amp;refer=http%3A%2F%2Fimgconvert.csdnimg.cn&amp;app=2002&amp;size=f9999,10000&amp;q=a80&amp;n=0&amp;g=0n&amp;fmt=jpeg?sec=1617277389&amp;t=26f0f4a526900429e5136672d70e9bb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6695" y="3291840"/>
            <a:ext cx="2534240" cy="3216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个性化推荐：淘宝、当当等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收集用户浏览、购买商品的历史数据，分析用户购买行为偏好，提供个性化推荐。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4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3416" y="2697242"/>
            <a:ext cx="4649773" cy="404338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大数据时代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在互联网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时代，得数据者得天下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BAT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：百度、阿里巴巴、腾讯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AlphaGo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用大数据战胜人类最强大脑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5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87042" name="Picture 2" descr="https://gss0.bdstatic.com/94o3dSag_xI4khGkpoWK1HF6hhy/baike/c0%3Dbaike92%2C5%2C5%2C92%2C30/sign=26d36520ff246b606f03ba268a917129/18d8bc3eb13533fa1a51a85da1d3fd1f40345bd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3466" y="2407641"/>
            <a:ext cx="3045958" cy="3905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208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国家战略、人才紧缺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国务院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促进大数据发展行动纲要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》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工信部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大数据产业发展规划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》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清华大学发布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中国经济的数字化转型：人才与就业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报告显示，当前我国大数据领域人才</a:t>
            </a:r>
            <a:r>
              <a:rPr lang="zh-CN" altLang="en-US" sz="2000" b="1" u="sng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缺口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高达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150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万，到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2025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年将达到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200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万。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6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9873" y="3751225"/>
            <a:ext cx="4431397" cy="266216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31" y="3672441"/>
            <a:ext cx="3236925" cy="282129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市场需求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7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43" y="1945790"/>
            <a:ext cx="8525010" cy="44442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岗位规格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8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4568" y="1853491"/>
            <a:ext cx="6807228" cy="480610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9" name="矩形 16"/>
          <p:cNvSpPr>
            <a:spLocks noChangeArrowheads="1"/>
          </p:cNvSpPr>
          <p:nvPr/>
        </p:nvSpPr>
        <p:spPr bwMode="auto">
          <a:xfrm>
            <a:off x="427038" y="1285877"/>
            <a:ext cx="7954962" cy="56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dobe Gurmukhi" pitchFamily="50" charset="0"/>
              </a:rPr>
              <a:t>岗位规格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dobe Gurmukhi" pitchFamily="50" charset="0"/>
            </a:endParaRPr>
          </a:p>
        </p:txBody>
      </p:sp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8610600" y="6043614"/>
            <a:ext cx="5334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fld id="{4AF249E3-3954-46C1-825F-105B66C8BEB8}" type="slidenum">
              <a:rPr lang="en-US" altLang="zh-CN" sz="2400" b="1">
                <a:solidFill>
                  <a:schemeClr val="bg1"/>
                </a:solidFill>
                <a:ea typeface="微软雅黑" pitchFamily="34" charset="-122"/>
                <a:sym typeface="Arial" charset="0"/>
              </a:rPr>
              <a:pPr algn="ctr" eaLnBrk="1" hangingPunct="1"/>
              <a:t>9</a:t>
            </a:fld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cxnSp>
        <p:nvCxnSpPr>
          <p:cNvPr id="38915" name="直接连接符 13"/>
          <p:cNvCxnSpPr>
            <a:cxnSpLocks noChangeShapeType="1"/>
          </p:cNvCxnSpPr>
          <p:nvPr/>
        </p:nvCxnSpPr>
        <p:spPr bwMode="auto">
          <a:xfrm>
            <a:off x="0" y="814388"/>
            <a:ext cx="91440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</p:spPr>
      </p:cxnSp>
      <p:sp>
        <p:nvSpPr>
          <p:cNvPr id="38921" name="矩形 17"/>
          <p:cNvSpPr>
            <a:spLocks noChangeArrowheads="1"/>
          </p:cNvSpPr>
          <p:nvPr/>
        </p:nvSpPr>
        <p:spPr bwMode="auto">
          <a:xfrm>
            <a:off x="4525963" y="284165"/>
            <a:ext cx="11430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 sz="2400" b="1">
              <a:solidFill>
                <a:schemeClr val="bg1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0" y="284165"/>
            <a:ext cx="4451350" cy="53022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a typeface="微软雅黑" pitchFamily="34" charset="-122"/>
              </a:rPr>
              <a:t> 应用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089" y="1923689"/>
            <a:ext cx="8034143" cy="46582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空白设计模板">
  <a:themeElements>
    <a:clrScheme name="空白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空白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白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白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白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白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白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白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6478</TotalTime>
  <Pages>0</Pages>
  <Words>1281</Words>
  <Characters>0</Characters>
  <Application>Microsoft Office PowerPoint</Application>
  <DocSecurity>0</DocSecurity>
  <PresentationFormat>全屏显示(4:3)</PresentationFormat>
  <Lines>0</Lines>
  <Paragraphs>211</Paragraphs>
  <Slides>30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微软雅黑</vt:lpstr>
      <vt:lpstr>微软雅黑 Light</vt:lpstr>
      <vt:lpstr>Arial</vt:lpstr>
      <vt:lpstr>Calibri</vt:lpstr>
      <vt:lpstr>Calibri Light</vt:lpstr>
      <vt:lpstr>Lucida Console</vt:lpstr>
      <vt:lpstr>Wingdings</vt:lpstr>
      <vt:lpstr>1_Office 主题</vt:lpstr>
      <vt:lpstr>2_Office 主题</vt:lpstr>
      <vt:lpstr>3_Office 主题</vt:lpstr>
      <vt:lpstr>空白设计模板</vt:lpstr>
      <vt:lpstr>回顾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 </cp:lastModifiedBy>
  <cp:revision>1057</cp:revision>
  <dcterms:created xsi:type="dcterms:W3CDTF">2014-11-08T02:42:27Z</dcterms:created>
  <dcterms:modified xsi:type="dcterms:W3CDTF">2022-09-04T13:26:50Z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2052-9.1.0.4993</vt:lpwstr>
  </property>
</Properties>
</file>